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8" r:id="rId3"/>
    <p:sldId id="271" r:id="rId4"/>
    <p:sldId id="273" r:id="rId5"/>
    <p:sldId id="274" r:id="rId6"/>
    <p:sldId id="275" r:id="rId7"/>
    <p:sldId id="276" r:id="rId8"/>
    <p:sldId id="277" r:id="rId9"/>
    <p:sldId id="260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D"/>
    <a:srgbClr val="FFD03B"/>
    <a:srgbClr val="1720DD"/>
    <a:srgbClr val="F18D00"/>
    <a:srgbClr val="3A3AB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7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F21585-33D0-4E84-8F76-4FF271B8970E}" type="datetime1">
              <a:rPr kumimoji="1" lang="ko-K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2018-07-30</a:t>
            </a:fld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5AD69-F466-4AA1-B1EC-1CC53DB122C0}" type="slidenum">
              <a:rPr kumimoji="1"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6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84FAF-B9E1-478D-BDB7-0455742CBA4F}" type="datetime1">
              <a:rPr kumimoji="1" lang="ko-K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2018-07-30</a:t>
            </a:fld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0AD9C1-D6B1-479B-8778-2F4005E3CB79}" type="slidenum">
              <a:rPr kumimoji="1"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2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54F58B-67B8-436D-A238-583712A6904C}" type="datetime1">
              <a:rPr kumimoji="1" lang="ko-K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2018-07-30</a:t>
            </a:fld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0028D-077A-471A-81E3-621901026A9B}" type="slidenum">
              <a:rPr kumimoji="1"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5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B8BFE-A9EE-492B-BC07-51A1FECB61F5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2018-07-30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021E1-75A4-4CEE-A67C-BC986D5C4B5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48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B8BFE-A9EE-492B-BC07-51A1FECB61F5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2018-07-30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021E1-75A4-4CEE-A67C-BC986D5C4B5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01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B8BFE-A9EE-492B-BC07-51A1FECB61F5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2018-07-30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021E1-75A4-4CEE-A67C-BC986D5C4B5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986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B8BFE-A9EE-492B-BC07-51A1FECB61F5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2018-07-30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021E1-75A4-4CEE-A67C-BC986D5C4B5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357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B8BFE-A9EE-492B-BC07-51A1FECB61F5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2018-07-30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021E1-75A4-4CEE-A67C-BC986D5C4B5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280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B8BFE-A9EE-492B-BC07-51A1FECB61F5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2018-07-30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021E1-75A4-4CEE-A67C-BC986D5C4B5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254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B8BFE-A9EE-492B-BC07-51A1FECB61F5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2018-07-30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021E1-75A4-4CEE-A67C-BC986D5C4B5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095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B8BFE-A9EE-492B-BC07-51A1FECB61F5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2018-07-30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021E1-75A4-4CEE-A67C-BC986D5C4B5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57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5108E-0CEE-46A9-828D-C46BA7AB80FC}" type="datetime1">
              <a:rPr kumimoji="1" lang="ko-K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2018-07-30</a:t>
            </a:fld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BCBC54-22B5-4AF5-B668-9DCA9802C536}" type="slidenum">
              <a:rPr kumimoji="1"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28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B8BFE-A9EE-492B-BC07-51A1FECB61F5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2018-07-30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021E1-75A4-4CEE-A67C-BC986D5C4B5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0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B8BFE-A9EE-492B-BC07-51A1FECB61F5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2018-07-30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021E1-75A4-4CEE-A67C-BC986D5C4B5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972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B8BFE-A9EE-492B-BC07-51A1FECB61F5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2018-07-30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021E1-75A4-4CEE-A67C-BC986D5C4B5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403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ec21motiv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00834"/>
            <a:ext cx="9144000" cy="357190"/>
          </a:xfrm>
          <a:prstGeom prst="rect">
            <a:avLst/>
          </a:prstGeom>
        </p:spPr>
      </p:pic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8609405" y="6532298"/>
            <a:ext cx="481746" cy="285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latin typeface="Franklin Gothic Medium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4E406-7D67-4080-95D8-49DDD8ACDE28}" type="slidenum">
              <a:rPr kumimoji="0" lang="ko-KR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17" name="그림 16" descr="ec21-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32" y="6485435"/>
            <a:ext cx="928694" cy="39032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822126" y="6584755"/>
            <a:ext cx="2384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50" charset="-127"/>
                <a:cs typeface="Arial" pitchFamily="34" charset="0"/>
              </a:rPr>
              <a:t>EC21 Makes The World Trade Easier</a:t>
            </a:r>
            <a:endParaRPr kumimoji="0" lang="ko-KR" altLang="en-US" sz="1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1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B7AEEA-0E59-4E0A-BF64-406AF8133D24}" type="datetime1">
              <a:rPr kumimoji="1" lang="ko-K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2018-07-30</a:t>
            </a:fld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41D2E-2641-4252-B28C-577AE3E0141F}" type="slidenum">
              <a:rPr kumimoji="1"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3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7103BE-AEA1-48DA-A450-EDF1ED96CE48}" type="datetime1">
              <a:rPr kumimoji="1" lang="ko-K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2018-07-30</a:t>
            </a:fld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A32BD7-EC2C-4EF7-8B87-5239D0FB2591}" type="slidenum">
              <a:rPr kumimoji="1"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5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D554E-B800-4E99-9472-F16F0F469272}" type="datetime1">
              <a:rPr kumimoji="1" lang="ko-K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2018-07-30</a:t>
            </a:fld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192A5-A186-4C5E-967F-8D0E1096B456}" type="slidenum">
              <a:rPr kumimoji="1"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9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BEAA60-A21A-49A0-9E37-0662E7308294}" type="datetime1">
              <a:rPr kumimoji="1" lang="ko-K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2018-07-30</a:t>
            </a:fld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AAC07B-936E-4BAF-9E0E-3FFB5622F6CE}" type="slidenum">
              <a:rPr kumimoji="1"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E83467-6DB7-4B9D-B6AA-53DE3E0AB046}" type="datetime1">
              <a:rPr kumimoji="1" lang="ko-K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2018-07-30</a:t>
            </a:fld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9E2511-8F83-4A1E-B6BD-1F8CC662105D}" type="slidenum">
              <a:rPr kumimoji="1"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5029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D94023-05F3-40D2-9A04-BF8CDA743F9E}" type="datetime1">
              <a:rPr kumimoji="1" lang="ko-K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2018-07-30</a:t>
            </a:fld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9826C3-6D0E-46AC-9AB9-5F7EAF44C263}" type="slidenum">
              <a:rPr kumimoji="1"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6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08540-8F69-4E13-9122-2073057A5A82}" type="datetime1">
              <a:rPr kumimoji="1" lang="ko-K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2018-07-30</a:t>
            </a:fld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07F7A-1316-4022-AFB8-4243EDBE9AD6}" type="slidenum">
              <a:rPr kumimoji="1"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무제-1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65216-3329-4938-9590-AA3EE5A1EE1A}" type="datetime1">
              <a:rPr kumimoji="1" lang="ko-K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2018-07-30</a:t>
            </a:fld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690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6E7424-EEF6-40ED-BD5F-7542F51E9132}" type="slidenum">
              <a:rPr kumimoji="1" lang="ko-KR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FFFFFF"/>
              </a:solidFill>
            </a:endParaRPr>
          </a:p>
        </p:txBody>
      </p:sp>
      <p:pic>
        <p:nvPicPr>
          <p:cNvPr id="1030" name="그림 13" descr="logo_s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3889" y="115888"/>
            <a:ext cx="8223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515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B8BFE-A9EE-492B-BC07-51A1FECB61F5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2018-07-30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8021E1-75A4-4CEE-A67C-BC986D5C4B5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82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cocation@naver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pureforet.co.kr/" TargetMode="External"/><Relationship Id="rId4" Type="http://schemas.openxmlformats.org/officeDocument/2006/relationships/hyperlink" Target="http://www.puregen.co.kr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jejuchocolate.co.kr/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mailto:minwookim@naver.com" TargetMode="Externa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http://hapoon.ec21.com/cl/corailing_cl.html" TargetMode="External"/><Relationship Id="rId18" Type="http://schemas.openxmlformats.org/officeDocument/2006/relationships/hyperlink" Target="http://hapoon.ec21.com/cl/naotech21_cl.html" TargetMode="External"/><Relationship Id="rId26" Type="http://schemas.openxmlformats.org/officeDocument/2006/relationships/hyperlink" Target="http://hapoon.ec21.com/cl/senko2004_cl.html" TargetMode="External"/><Relationship Id="rId39" Type="http://schemas.openxmlformats.org/officeDocument/2006/relationships/hyperlink" Target="http://hapoon.ec21.com/cl/magicfix_cl.html" TargetMode="External"/><Relationship Id="rId21" Type="http://schemas.openxmlformats.org/officeDocument/2006/relationships/hyperlink" Target="http://hapoon.ec21.com/cl/ben66_cl.html" TargetMode="External"/><Relationship Id="rId34" Type="http://schemas.openxmlformats.org/officeDocument/2006/relationships/hyperlink" Target="http://hapoon.ec21.com/cl/seco_cl.html" TargetMode="External"/><Relationship Id="rId42" Type="http://schemas.openxmlformats.org/officeDocument/2006/relationships/hyperlink" Target="http://hapoon.ec21.com/cl/ggmed_cl.html" TargetMode="External"/><Relationship Id="rId47" Type="http://schemas.openxmlformats.org/officeDocument/2006/relationships/hyperlink" Target="http://hapoon.ec21.com/cl/coolerkm_cl.html" TargetMode="External"/><Relationship Id="rId50" Type="http://schemas.openxmlformats.org/officeDocument/2006/relationships/hyperlink" Target="http://hapoon.ec21.com/cl/duckheung_cl.html" TargetMode="External"/><Relationship Id="rId7" Type="http://schemas.openxmlformats.org/officeDocument/2006/relationships/hyperlink" Target="http://hapoon.ec21.com/cl/yurica2017_cl.html" TargetMode="External"/><Relationship Id="rId2" Type="http://schemas.openxmlformats.org/officeDocument/2006/relationships/hyperlink" Target="http://hapoon.ec21.com/cl/dainmode_cl.html" TargetMode="External"/><Relationship Id="rId16" Type="http://schemas.openxmlformats.org/officeDocument/2006/relationships/hyperlink" Target="http://hapoon.ec21.com/cl/conrepair_cl.html" TargetMode="External"/><Relationship Id="rId29" Type="http://schemas.openxmlformats.org/officeDocument/2006/relationships/hyperlink" Target="http://hapoon.ec21.com/cl/samwonroadsafety_cl.html" TargetMode="External"/><Relationship Id="rId11" Type="http://schemas.openxmlformats.org/officeDocument/2006/relationships/hyperlink" Target="http://hapoon.ec21.com/cl/karasadae_cl.html" TargetMode="External"/><Relationship Id="rId24" Type="http://schemas.openxmlformats.org/officeDocument/2006/relationships/hyperlink" Target="http://hapoon.ec21.com/cl/dyele_cl.html" TargetMode="External"/><Relationship Id="rId32" Type="http://schemas.openxmlformats.org/officeDocument/2006/relationships/hyperlink" Target="http://hapoon.ec21.com/cl/gtne_cl.html" TargetMode="External"/><Relationship Id="rId37" Type="http://schemas.openxmlformats.org/officeDocument/2006/relationships/hyperlink" Target="http://hapoon.ec21.com/cl/bionano01_cl.html" TargetMode="External"/><Relationship Id="rId40" Type="http://schemas.openxmlformats.org/officeDocument/2006/relationships/hyperlink" Target="http://hapoon.ec21.com/cl/bannerbox_cl.html" TargetMode="External"/><Relationship Id="rId45" Type="http://schemas.openxmlformats.org/officeDocument/2006/relationships/hyperlink" Target="http://hapoon.ec21.com/cl/urimkorea_cl.html" TargetMode="External"/><Relationship Id="rId53" Type="http://schemas.openxmlformats.org/officeDocument/2006/relationships/hyperlink" Target="http://hapoon.ec21.com/cl/dowindustry_cl.html" TargetMode="External"/><Relationship Id="rId5" Type="http://schemas.openxmlformats.org/officeDocument/2006/relationships/hyperlink" Target="http://hapoon.ec21.com/cl/khhan99_cl_02.html" TargetMode="External"/><Relationship Id="rId10" Type="http://schemas.openxmlformats.org/officeDocument/2006/relationships/hyperlink" Target="http://hapoon.ec21.com/cl/samilkor_cl.html" TargetMode="External"/><Relationship Id="rId19" Type="http://schemas.openxmlformats.org/officeDocument/2006/relationships/hyperlink" Target="http://hapoon.ec21.com/cl/teczen_cl.html" TargetMode="External"/><Relationship Id="rId31" Type="http://schemas.openxmlformats.org/officeDocument/2006/relationships/hyperlink" Target="http://hapoon.ec21.com/cl/je6101_cl.html" TargetMode="External"/><Relationship Id="rId44" Type="http://schemas.openxmlformats.org/officeDocument/2006/relationships/hyperlink" Target="http://hapoon.ec21.com/cl/b2biz_cl.html" TargetMode="External"/><Relationship Id="rId52" Type="http://schemas.openxmlformats.org/officeDocument/2006/relationships/hyperlink" Target="http://hapoon.ec21.com/cl/k-medicoop_cl.html" TargetMode="External"/><Relationship Id="rId4" Type="http://schemas.openxmlformats.org/officeDocument/2006/relationships/hyperlink" Target="http://hapoon.ec21.com/cl/khhan99_cl_01.html" TargetMode="External"/><Relationship Id="rId9" Type="http://schemas.openxmlformats.org/officeDocument/2006/relationships/hyperlink" Target="http://hapoon.ec21.com/cl/iorex2017_cl.html" TargetMode="External"/><Relationship Id="rId14" Type="http://schemas.openxmlformats.org/officeDocument/2006/relationships/hyperlink" Target="http://hapoon.ec21.com/cl/comatechnology_cl.html" TargetMode="External"/><Relationship Id="rId22" Type="http://schemas.openxmlformats.org/officeDocument/2006/relationships/hyperlink" Target="http://hapoon.ec21.com/cl/nelis_cl.html" TargetMode="External"/><Relationship Id="rId27" Type="http://schemas.openxmlformats.org/officeDocument/2006/relationships/hyperlink" Target="http://hapoon.ec21.com/cl/watoom_cl.html" TargetMode="External"/><Relationship Id="rId30" Type="http://schemas.openxmlformats.org/officeDocument/2006/relationships/hyperlink" Target="http://hapoon.ec21.com/cl/bravomdp_cl.html" TargetMode="External"/><Relationship Id="rId35" Type="http://schemas.openxmlformats.org/officeDocument/2006/relationships/hyperlink" Target="http://hapoon.ec21.com/cl/jmgreen_cl.html" TargetMode="External"/><Relationship Id="rId43" Type="http://schemas.openxmlformats.org/officeDocument/2006/relationships/hyperlink" Target="http://hapoon.ec21.com/cl/gz3211_cl.html" TargetMode="External"/><Relationship Id="rId48" Type="http://schemas.openxmlformats.org/officeDocument/2006/relationships/hyperlink" Target="http://hapoon.ec21.com/cl/ay0707_cl.html" TargetMode="External"/><Relationship Id="rId8" Type="http://schemas.openxmlformats.org/officeDocument/2006/relationships/hyperlink" Target="http://hapoon.ec21.com/cl/yipark777_cl.html" TargetMode="External"/><Relationship Id="rId51" Type="http://schemas.openxmlformats.org/officeDocument/2006/relationships/hyperlink" Target="http://hapoon.ec21.com/cl/hyolim_agricultural_cl.html" TargetMode="External"/><Relationship Id="rId3" Type="http://schemas.openxmlformats.org/officeDocument/2006/relationships/hyperlink" Target="http://hapoon.ec21.com/cl/chloride_cl.html" TargetMode="External"/><Relationship Id="rId12" Type="http://schemas.openxmlformats.org/officeDocument/2006/relationships/hyperlink" Target="http://hapoon.ec21.com/cl/skinscience_cl.html" TargetMode="External"/><Relationship Id="rId17" Type="http://schemas.openxmlformats.org/officeDocument/2006/relationships/hyperlink" Target="http://hapoon.ec21.com/cl/kangsfood_cl.html" TargetMode="External"/><Relationship Id="rId25" Type="http://schemas.openxmlformats.org/officeDocument/2006/relationships/hyperlink" Target="http://hapoon.ec21.com/cl/avavision_cl.html" TargetMode="External"/><Relationship Id="rId33" Type="http://schemas.openxmlformats.org/officeDocument/2006/relationships/hyperlink" Target="http://hapoon.ec21.com/cl/seojinkt_cl.html" TargetMode="External"/><Relationship Id="rId38" Type="http://schemas.openxmlformats.org/officeDocument/2006/relationships/hyperlink" Target="http://hapoon.ec21.com/cl/bionano02_cl.html" TargetMode="External"/><Relationship Id="rId46" Type="http://schemas.openxmlformats.org/officeDocument/2006/relationships/hyperlink" Target="http://hapoon.ec21.com/cl/apcosmetic_cl.html" TargetMode="External"/><Relationship Id="rId20" Type="http://schemas.openxmlformats.org/officeDocument/2006/relationships/hyperlink" Target="http://hapoon.ec21.com/cl/ksecu_cl.html" TargetMode="External"/><Relationship Id="rId41" Type="http://schemas.openxmlformats.org/officeDocument/2006/relationships/hyperlink" Target="http://hapoon.ec21.com/cl/thelnv_cl.html" TargetMode="External"/><Relationship Id="rId54" Type="http://schemas.openxmlformats.org/officeDocument/2006/relationships/hyperlink" Target="http://hapoon.ec21.com/cl/mongterang_cl.html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hapoon.ec21.com/cl/testone1_cl.html" TargetMode="External"/><Relationship Id="rId15" Type="http://schemas.openxmlformats.org/officeDocument/2006/relationships/hyperlink" Target="http://hapoon.ec21.com/cl/uniqueds_cl.html" TargetMode="External"/><Relationship Id="rId23" Type="http://schemas.openxmlformats.org/officeDocument/2006/relationships/hyperlink" Target="http://hapoon.ec21.com/cl/activon_cl.html" TargetMode="External"/><Relationship Id="rId28" Type="http://schemas.openxmlformats.org/officeDocument/2006/relationships/image" Target="../media/image10.png"/><Relationship Id="rId36" Type="http://schemas.openxmlformats.org/officeDocument/2006/relationships/hyperlink" Target="http://hapoon.ec21.com/cl/gasungpak_cl.html" TargetMode="External"/><Relationship Id="rId49" Type="http://schemas.openxmlformats.org/officeDocument/2006/relationships/hyperlink" Target="http://hapoon.ec21.com/cl/ionia_cl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4518" y="1452392"/>
            <a:ext cx="426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EC21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sz="2800" b="1" dirty="0" smtClean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작성안내</a:t>
            </a:r>
            <a:endParaRPr lang="ko-KR" altLang="en-US" sz="28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281954" y="2053163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19" y="5828346"/>
            <a:ext cx="194264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89207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거래제안서 메일 보내기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첫번째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방법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518" y="254528"/>
            <a:ext cx="6999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함초롬돋움" panose="020B0604000101010101" pitchFamily="50" charset="-127"/>
              </a:rPr>
              <a:t>5</a:t>
            </a:r>
            <a:r>
              <a:rPr lang="en-US" altLang="ko-KR" sz="2800" b="1" dirty="0" smtClean="0">
                <a:latin typeface="08서울남산체 B" panose="02020603020101020101" pitchFamily="18" charset="-127"/>
                <a:ea typeface="08서울남산체 B" panose="02020603020101020101" pitchFamily="18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활용법</a:t>
            </a:r>
            <a:r>
              <a:rPr lang="en-US" altLang="ko-KR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 html</a:t>
            </a:r>
            <a:r>
              <a:rPr lang="ko-KR" altLang="en-US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소스 복사하기</a:t>
            </a:r>
            <a:endParaRPr lang="ko-KR" altLang="en-US" sz="2800" b="1" dirty="0">
              <a:latin typeface="08서울남산체 B" panose="02020603020101020101" pitchFamily="18" charset="-127"/>
              <a:ea typeface="08서울남산체 B" panose="02020603020101020101" pitchFamily="18" charset="-127"/>
              <a:cs typeface="함초롬돋움" panose="020B0604000101010101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81954" y="827867"/>
            <a:ext cx="856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4" b="4226"/>
          <a:stretch/>
        </p:blipFill>
        <p:spPr>
          <a:xfrm>
            <a:off x="377772" y="1610349"/>
            <a:ext cx="8388424" cy="45167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8387" y="1084379"/>
            <a:ext cx="686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첫번째</a:t>
            </a:r>
            <a:r>
              <a:rPr lang="en-US" altLang="ko-KR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h</a:t>
            </a:r>
            <a:r>
              <a:rPr kumimoji="0" lang="en-US" altLang="ko-K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tml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파일을 열어서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오른쪽 마우스를 클릭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페이</a:t>
            </a:r>
            <a:r>
              <a:rPr lang="ko-KR" altLang="en-US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소스보기 선택한 뒤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9" y="1103775"/>
            <a:ext cx="241819" cy="252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281928" y="3273552"/>
            <a:ext cx="1700784" cy="182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68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89207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거래제안서 메일 보내기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첫번째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방법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518" y="254528"/>
            <a:ext cx="6999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함초롬돋움" panose="020B0604000101010101" pitchFamily="50" charset="-127"/>
              </a:rPr>
              <a:t>5</a:t>
            </a:r>
            <a:r>
              <a:rPr lang="en-US" altLang="ko-KR" sz="2800" b="1" dirty="0" smtClean="0">
                <a:latin typeface="08서울남산체 B" panose="02020603020101020101" pitchFamily="18" charset="-127"/>
                <a:ea typeface="08서울남산체 B" panose="02020603020101020101" pitchFamily="18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활용법</a:t>
            </a:r>
            <a:r>
              <a:rPr lang="en-US" altLang="ko-KR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 html</a:t>
            </a:r>
            <a:r>
              <a:rPr lang="ko-KR" altLang="en-US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소스 복사하기</a:t>
            </a:r>
            <a:endParaRPr lang="ko-KR" altLang="en-US" sz="2800" b="1" dirty="0">
              <a:latin typeface="08서울남산체 B" panose="02020603020101020101" pitchFamily="18" charset="-127"/>
              <a:ea typeface="08서울남산체 B" panose="02020603020101020101" pitchFamily="18" charset="-127"/>
              <a:cs typeface="함초롬돋움" panose="020B0604000101010101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81954" y="827867"/>
            <a:ext cx="856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387" y="1084379"/>
            <a:ext cx="686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ko-KR" altLang="en-US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두</a:t>
            </a: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번째</a:t>
            </a:r>
            <a:r>
              <a:rPr lang="en-US" altLang="ko-KR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소스 내용 중 </a:t>
            </a:r>
            <a:r>
              <a:rPr lang="en-US" altLang="ko-KR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&lt;body&gt;</a:t>
            </a: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부터 </a:t>
            </a:r>
            <a:r>
              <a:rPr lang="en-US" altLang="ko-KR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&lt;body&gt;</a:t>
            </a: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까지 </a:t>
            </a:r>
            <a:r>
              <a:rPr lang="en-US" altLang="ko-KR" sz="1400" b="1" dirty="0" err="1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Ctrl+C</a:t>
            </a:r>
            <a:r>
              <a:rPr lang="en-US" altLang="ko-KR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(</a:t>
            </a:r>
            <a:r>
              <a:rPr lang="ko-KR" altLang="en-US" sz="1400" b="1" dirty="0" err="1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전체복사</a:t>
            </a:r>
            <a:r>
              <a:rPr lang="en-US" altLang="ko-KR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합니다</a:t>
            </a:r>
            <a:r>
              <a:rPr lang="en-US" altLang="ko-KR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9" y="1103775"/>
            <a:ext cx="241819" cy="252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894"/>
          <a:stretch/>
        </p:blipFill>
        <p:spPr>
          <a:xfrm>
            <a:off x="471089" y="1554504"/>
            <a:ext cx="7746848" cy="41879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82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" y="89207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거래제안서 메일 보내기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첫번째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방법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518" y="254528"/>
            <a:ext cx="6999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함초롬돋움" panose="020B0604000101010101" pitchFamily="50" charset="-127"/>
              </a:rPr>
              <a:t>5</a:t>
            </a:r>
            <a:r>
              <a:rPr lang="en-US" altLang="ko-KR" sz="2800" b="1" dirty="0" smtClean="0">
                <a:latin typeface="08서울남산체 B" panose="02020603020101020101" pitchFamily="18" charset="-127"/>
                <a:ea typeface="08서울남산체 B" panose="02020603020101020101" pitchFamily="18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활용법</a:t>
            </a:r>
            <a:r>
              <a:rPr lang="en-US" altLang="ko-KR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② html</a:t>
            </a:r>
            <a:r>
              <a:rPr lang="ko-KR" altLang="en-US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소스 복사하기</a:t>
            </a:r>
            <a:endParaRPr lang="ko-KR" altLang="en-US" sz="2800" b="1" dirty="0">
              <a:latin typeface="08서울남산체 B" panose="02020603020101020101" pitchFamily="18" charset="-127"/>
              <a:ea typeface="08서울남산체 B" panose="02020603020101020101" pitchFamily="18" charset="-127"/>
              <a:cs typeface="함초롬돋움" panose="020B0604000101010101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281954" y="827867"/>
            <a:ext cx="856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8387" y="1084379"/>
            <a:ext cx="686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세번째</a:t>
            </a:r>
            <a:r>
              <a:rPr lang="en-US" altLang="ko-KR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b="1" dirty="0" err="1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웹메일을</a:t>
            </a:r>
            <a:r>
              <a:rPr lang="ko-KR" altLang="en-US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열어서 이메일 </a:t>
            </a:r>
            <a:r>
              <a:rPr lang="ko-KR" altLang="en-US" sz="1400" b="1" dirty="0" err="1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내용란에</a:t>
            </a:r>
            <a:r>
              <a:rPr lang="ko-KR" altLang="en-US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1" dirty="0" err="1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Ctrl+V</a:t>
            </a:r>
            <a:r>
              <a:rPr lang="ko-KR" altLang="en-US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 </a:t>
            </a:r>
            <a:r>
              <a:rPr lang="ko-KR" altLang="en-US" sz="1400" b="1" dirty="0" err="1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붙여넣기</a:t>
            </a:r>
            <a:r>
              <a:rPr lang="ko-KR" altLang="en-US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하세요</a:t>
            </a:r>
            <a:r>
              <a:rPr lang="en-US" altLang="ko-KR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9" y="1103775"/>
            <a:ext cx="241819" cy="252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4" y="1545952"/>
            <a:ext cx="7596336" cy="38778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3758" y="5772522"/>
            <a:ext cx="7244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소스를 </a:t>
            </a:r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붙여넣으면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수신자의 메일에서 귀사 상품 이미지가 깨져 보이는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/>
            </a:r>
            <a:b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</a:b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오류가 생기지 않습니다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28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57654" y="4963688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감사합니다</a:t>
            </a:r>
            <a:r>
              <a:rPr lang="en-US" altLang="ko-KR" sz="2800" b="1" dirty="0" smtClean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28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281954" y="5564459"/>
            <a:ext cx="85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9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662" y="254528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■</a:t>
            </a:r>
            <a:r>
              <a:rPr lang="ko-KR" altLang="en-US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목차</a:t>
            </a:r>
            <a:endParaRPr lang="ko-KR" altLang="en-US" sz="28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949" y="2690070"/>
            <a:ext cx="7576113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1. </a:t>
            </a:r>
            <a:r>
              <a:rPr lang="ko-KR" altLang="en-US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샘플</a:t>
            </a:r>
            <a:r>
              <a:rPr lang="en-US" altLang="ko-KR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(1): </a:t>
            </a:r>
            <a:r>
              <a:rPr lang="ko-KR" altLang="en-US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작성순서</a:t>
            </a:r>
            <a:endParaRPr lang="en-US" altLang="ko-KR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>
              <a:buAutoNum type="arabicPeriod"/>
            </a:pPr>
            <a:endParaRPr lang="en-US" altLang="ko-KR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2. </a:t>
            </a:r>
            <a:r>
              <a:rPr lang="ko-KR" altLang="en-US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샘플</a:t>
            </a:r>
            <a:r>
              <a:rPr lang="en-US" altLang="ko-KR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(2): </a:t>
            </a:r>
            <a:r>
              <a:rPr lang="ko-KR" altLang="en-US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 시 유의사항</a:t>
            </a:r>
            <a:endParaRPr lang="en-US" altLang="ko-KR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3. EC21</a:t>
            </a:r>
            <a:r>
              <a:rPr lang="ko-KR" altLang="en-US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제작 </a:t>
            </a:r>
            <a:r>
              <a:rPr lang="ko-KR" altLang="en-US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샘플 링크</a:t>
            </a:r>
            <a:endParaRPr lang="en-US" altLang="ko-KR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4. </a:t>
            </a:r>
            <a:r>
              <a:rPr lang="ko-KR" altLang="en-US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귀사의 </a:t>
            </a:r>
            <a:r>
              <a:rPr lang="ko-KR" altLang="en-US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작성하기 </a:t>
            </a:r>
            <a:r>
              <a:rPr lang="en-US" altLang="ko-KR" sz="1400" b="1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b="1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← </a:t>
            </a:r>
            <a:r>
              <a:rPr lang="en-US" altLang="ko-KR" sz="1400" b="1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6~7</a:t>
            </a:r>
            <a:r>
              <a:rPr lang="ko-KR" altLang="en-US" sz="1400" b="1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페이지만 작성 후 </a:t>
            </a:r>
            <a:r>
              <a:rPr lang="en-US" altLang="ko-KR" sz="1400" b="1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EC21</a:t>
            </a:r>
            <a:r>
              <a:rPr lang="ko-KR" altLang="en-US" sz="1400" b="1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 보내주시면 됩니다</a:t>
            </a:r>
            <a:r>
              <a:rPr lang="en-US" altLang="ko-KR" sz="1400" b="1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.)</a:t>
            </a:r>
            <a:endParaRPr lang="en-US" altLang="ko-KR" sz="1200" b="1" dirty="0" smtClean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1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5. </a:t>
            </a:r>
            <a:r>
              <a:rPr lang="ko-KR" altLang="en-US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활용방법</a:t>
            </a:r>
            <a:r>
              <a:rPr lang="en-US" altLang="ko-KR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</a:t>
            </a:r>
            <a:r>
              <a:rPr lang="ko-KR" altLang="en-US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메일로 </a:t>
            </a:r>
            <a:r>
              <a:rPr lang="ko-KR" altLang="en-US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보내기</a:t>
            </a:r>
            <a:r>
              <a:rPr lang="en-US" altLang="ko-KR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b="1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ko-KR" altLang="en-US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980391" y="1106423"/>
            <a:ext cx="6508545" cy="1024035"/>
          </a:xfrm>
          <a:prstGeom prst="wedgeRoundRectCallout">
            <a:avLst>
              <a:gd name="adj1" fmla="val -41088"/>
              <a:gd name="adj2" fmla="val 7275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20355" y="1197568"/>
            <a:ext cx="678423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안녕하세요 회원님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먼저 </a:t>
            </a:r>
            <a:r>
              <a:rPr lang="ko-KR" alt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샘플을 살펴보시고 참고하시어 귀사의 거래제안서를 작성해주세요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 후에는 거래제안서의 자세한 </a:t>
            </a:r>
            <a:r>
              <a:rPr lang="ko-KR" alt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활용방법도</a:t>
            </a:r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추가로 알아보세요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281954" y="773003"/>
            <a:ext cx="856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7848" y="254528"/>
            <a:ext cx="582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1. </a:t>
            </a:r>
            <a:r>
              <a:rPr lang="ko-KR" altLang="en-US" sz="2800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샘플</a:t>
            </a:r>
            <a:r>
              <a:rPr lang="en-US" altLang="ko-KR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(1): </a:t>
            </a:r>
            <a:r>
              <a:rPr lang="ko-KR" altLang="en-US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 순서</a:t>
            </a:r>
            <a:endParaRPr lang="ko-KR" altLang="en-US" sz="28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t="919" r="46081"/>
          <a:stretch/>
        </p:blipFill>
        <p:spPr>
          <a:xfrm>
            <a:off x="395926" y="1018094"/>
            <a:ext cx="4845379" cy="477183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41763" r="54963" b="17881"/>
          <a:stretch/>
        </p:blipFill>
        <p:spPr>
          <a:xfrm>
            <a:off x="405745" y="4469876"/>
            <a:ext cx="7544455" cy="194362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7" t="1083" r="738"/>
          <a:stretch/>
        </p:blipFill>
        <p:spPr>
          <a:xfrm>
            <a:off x="5099902" y="1023878"/>
            <a:ext cx="3091992" cy="476397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9" t="41601" r="841" b="-1"/>
          <a:stretch/>
        </p:blipFill>
        <p:spPr>
          <a:xfrm>
            <a:off x="4646759" y="3393652"/>
            <a:ext cx="3535053" cy="281263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54518" y="6187429"/>
            <a:ext cx="6551635" cy="241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388722" y="1911443"/>
            <a:ext cx="7803171" cy="449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Dear Mr. Ahmed Shaikh,</a:t>
            </a:r>
          </a:p>
          <a:p>
            <a:endParaRPr lang="en-US" altLang="ko-K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are pleased to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introduce our company, </a:t>
            </a:r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Ecocation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our valuable potential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customer. I am Hana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Kim, the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overseas manager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Ecocation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in South Korea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To expand our company to globally, we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are looking for our long term business partner in your market.</a:t>
            </a:r>
            <a:b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Ecocation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one of the top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cosmetics distributors in </a:t>
            </a:r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S.Korea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 All of our products are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made from natural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ingredients. We produce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diffusers, soaps, and candles with the name of "</a:t>
            </a:r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Whatsoap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“, also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skincare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cosmetics, named as "</a:t>
            </a:r>
            <a:r>
              <a:rPr lang="en-US" altLang="ko-KR" sz="1100" dirty="0" err="1">
                <a:latin typeface="Arial" panose="020B0604020202020204" pitchFamily="34" charset="0"/>
                <a:cs typeface="Arial" panose="020B0604020202020204" pitchFamily="34" charset="0"/>
              </a:rPr>
              <a:t>Puregen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" and "</a:t>
            </a:r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Pureforet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“.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Currently our products are in the approval process of CFDA and CU certificate. </a:t>
            </a:r>
            <a:endParaRPr lang="en-US" altLang="ko-K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our own factory and R&amp;D center, we have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 big confidence to expand our business in both domestic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market. </a:t>
            </a:r>
          </a:p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Moreover, our products are getting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popular in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Korean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many K-dramas.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You can find K-Beauty from us! </a:t>
            </a:r>
            <a:endParaRPr lang="en-US" altLang="ko-K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GB" altLang="ko-K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kumimoji="1" lang="en-GB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interested </a:t>
            </a:r>
            <a:r>
              <a:rPr kumimoji="1" lang="en-GB" altLang="ko-K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our products, p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lease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feel free to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me by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ecocation@naver.com</a:t>
            </a:r>
            <a:r>
              <a:rPr lang="en-US" altLang="ko-KR" sz="1100" i="1" u="sng" dirty="0" smtClean="0">
                <a:solidFill>
                  <a:srgbClr val="1720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 I can </a:t>
            </a:r>
            <a:r>
              <a:rPr kumimoji="1" lang="en-GB" altLang="ko-K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</a:t>
            </a:r>
            <a:r>
              <a:rPr kumimoji="1" lang="en-GB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kumimoji="1" lang="en-GB" altLang="ko-K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catalogue and its price list.</a:t>
            </a:r>
          </a:p>
          <a:p>
            <a:endParaRPr kumimoji="1" lang="en-GB" altLang="ko-KR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Thanks for your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attention. I look forward to hearing from you soon. </a:t>
            </a:r>
          </a:p>
          <a:p>
            <a:endParaRPr lang="en-US" altLang="ko-K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Best regards,</a:t>
            </a:r>
          </a:p>
          <a:p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Hena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Kim, Overseas manager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ECOCATION Co., Ltd.</a:t>
            </a:r>
            <a:b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14, </a:t>
            </a:r>
            <a:r>
              <a:rPr lang="en-US" altLang="ko-KR" sz="1100" dirty="0" err="1">
                <a:latin typeface="Arial" panose="020B0604020202020204" pitchFamily="34" charset="0"/>
                <a:cs typeface="Arial" panose="020B0604020202020204" pitchFamily="34" charset="0"/>
              </a:rPr>
              <a:t>Dunchon-daero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 457beon-gil, </a:t>
            </a:r>
            <a:r>
              <a:rPr lang="en-US" altLang="ko-KR" sz="1100" dirty="0" err="1">
                <a:latin typeface="Arial" panose="020B0604020202020204" pitchFamily="34" charset="0"/>
                <a:cs typeface="Arial" panose="020B0604020202020204" pitchFamily="34" charset="0"/>
              </a:rPr>
              <a:t>Jungwon-gu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100" dirty="0" err="1">
                <a:latin typeface="Arial" panose="020B0604020202020204" pitchFamily="34" charset="0"/>
                <a:cs typeface="Arial" panose="020B0604020202020204" pitchFamily="34" charset="0"/>
              </a:rPr>
              <a:t>Seongnam-si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100" dirty="0" err="1">
                <a:latin typeface="Arial" panose="020B0604020202020204" pitchFamily="34" charset="0"/>
                <a:cs typeface="Arial" panose="020B0604020202020204" pitchFamily="34" charset="0"/>
              </a:rPr>
              <a:t>Gyeonggi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-do, 13218, Republic of Korea</a:t>
            </a:r>
            <a:b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Website :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http://www.puregen.co.kr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www.pureforet.co.kr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E-mail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ecocation@naver.com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Tel : +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82-70-7491-5948</a:t>
            </a:r>
            <a:endParaRPr kumimoji="1" lang="en-GB" altLang="ko-KR" sz="1100" dirty="0">
              <a:solidFill>
                <a:srgbClr val="000000"/>
              </a:soli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10614" y="2415123"/>
            <a:ext cx="7966918" cy="581025"/>
          </a:xfrm>
          <a:prstGeom prst="rect">
            <a:avLst/>
          </a:prstGeom>
          <a:noFill/>
          <a:ln w="15875">
            <a:solidFill>
              <a:srgbClr val="F18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307849" y="3116163"/>
            <a:ext cx="7966918" cy="581025"/>
          </a:xfrm>
          <a:prstGeom prst="rect">
            <a:avLst/>
          </a:prstGeom>
          <a:noFill/>
          <a:ln w="15875">
            <a:solidFill>
              <a:srgbClr val="F18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23089" y="3780627"/>
            <a:ext cx="7966918" cy="581025"/>
          </a:xfrm>
          <a:prstGeom prst="rect">
            <a:avLst/>
          </a:prstGeom>
          <a:noFill/>
          <a:ln w="15875">
            <a:solidFill>
              <a:srgbClr val="F18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329468" y="4472524"/>
            <a:ext cx="7966918" cy="349402"/>
          </a:xfrm>
          <a:prstGeom prst="rect">
            <a:avLst/>
          </a:prstGeom>
          <a:noFill/>
          <a:ln w="15875">
            <a:solidFill>
              <a:srgbClr val="F18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335847" y="5475316"/>
            <a:ext cx="7966918" cy="864926"/>
          </a:xfrm>
          <a:prstGeom prst="rect">
            <a:avLst/>
          </a:prstGeom>
          <a:noFill/>
          <a:ln w="15875">
            <a:solidFill>
              <a:srgbClr val="F18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 설명선 9"/>
          <p:cNvSpPr/>
          <p:nvPr/>
        </p:nvSpPr>
        <p:spPr>
          <a:xfrm>
            <a:off x="7694284" y="2272395"/>
            <a:ext cx="1154660" cy="299660"/>
          </a:xfrm>
          <a:prstGeom prst="wedgeRectCallout">
            <a:avLst>
              <a:gd name="adj1" fmla="val -43457"/>
              <a:gd name="adj2" fmla="val 10522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00751" y="2290457"/>
            <a:ext cx="1109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bg1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②</a:t>
            </a:r>
            <a:r>
              <a:rPr lang="ko-KR" altLang="en-US" sz="1200" b="1" dirty="0" smtClean="0">
                <a:solidFill>
                  <a:schemeClr val="bg1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 </a:t>
            </a:r>
            <a:r>
              <a:rPr lang="ko-KR" altLang="en-US" sz="12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간략한 소개</a:t>
            </a:r>
            <a:endParaRPr lang="ko-KR" altLang="en-US" sz="12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8" name="사각형 설명선 37"/>
          <p:cNvSpPr/>
          <p:nvPr/>
        </p:nvSpPr>
        <p:spPr>
          <a:xfrm>
            <a:off x="7288256" y="2849596"/>
            <a:ext cx="1692000" cy="321373"/>
          </a:xfrm>
          <a:prstGeom prst="wedgeRectCallout">
            <a:avLst>
              <a:gd name="adj1" fmla="val -43457"/>
              <a:gd name="adj2" fmla="val 10522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95279" y="2882657"/>
            <a:ext cx="1696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③ </a:t>
            </a:r>
            <a:r>
              <a:rPr lang="ko-KR" altLang="en-US" sz="12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회사 및 주요제품소개</a:t>
            </a:r>
            <a:endParaRPr lang="ko-KR" altLang="en-US" sz="12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3" name="사각형 설명선 42"/>
          <p:cNvSpPr/>
          <p:nvPr/>
        </p:nvSpPr>
        <p:spPr>
          <a:xfrm>
            <a:off x="7761622" y="4295135"/>
            <a:ext cx="1087321" cy="299660"/>
          </a:xfrm>
          <a:prstGeom prst="wedgeRectCallout">
            <a:avLst>
              <a:gd name="adj1" fmla="val -43457"/>
              <a:gd name="adj2" fmla="val 10522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5828" y="4319293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⑤ </a:t>
            </a:r>
            <a:r>
              <a:rPr lang="ko-KR" altLang="en-US" sz="12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맺음말</a:t>
            </a:r>
            <a:endParaRPr lang="ko-KR" altLang="en-US" sz="12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5" name="사각형 설명선 44"/>
          <p:cNvSpPr/>
          <p:nvPr/>
        </p:nvSpPr>
        <p:spPr>
          <a:xfrm>
            <a:off x="7761621" y="5099397"/>
            <a:ext cx="1087321" cy="299660"/>
          </a:xfrm>
          <a:prstGeom prst="wedgeRectCallout">
            <a:avLst>
              <a:gd name="adj1" fmla="val -43457"/>
              <a:gd name="adj2" fmla="val 10522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61623" y="5132699"/>
            <a:ext cx="1074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⑥ </a:t>
            </a:r>
            <a:r>
              <a:rPr lang="ko-KR" altLang="en-US" sz="1200" b="1" dirty="0" err="1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상세연락처</a:t>
            </a:r>
            <a:endParaRPr lang="ko-KR" altLang="en-US" sz="12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7" name="사각형 설명선 46"/>
          <p:cNvSpPr/>
          <p:nvPr/>
        </p:nvSpPr>
        <p:spPr>
          <a:xfrm>
            <a:off x="7762288" y="3631174"/>
            <a:ext cx="1086656" cy="299660"/>
          </a:xfrm>
          <a:prstGeom prst="wedgeRectCallout">
            <a:avLst>
              <a:gd name="adj1" fmla="val -43457"/>
              <a:gd name="adj2" fmla="val 10522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31732" y="3658380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④ </a:t>
            </a:r>
            <a:r>
              <a:rPr lang="ko-KR" altLang="en-US" sz="1200" b="1" dirty="0" err="1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강점어필</a:t>
            </a:r>
            <a:endParaRPr lang="ko-KR" altLang="en-US" sz="12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827" y="1358308"/>
            <a:ext cx="1904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Ahmed_shaikh@gmail.com</a:t>
            </a:r>
            <a:endParaRPr lang="ko-KR" alt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302861" y="1292880"/>
            <a:ext cx="48265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srgbClr val="1720D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√</a:t>
            </a:r>
            <a:r>
              <a:rPr lang="en-US" altLang="ko-KR" sz="1000" b="1" dirty="0" smtClean="0">
                <a:solidFill>
                  <a:srgbClr val="1720D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Tip. </a:t>
            </a:r>
            <a:r>
              <a:rPr lang="ko-KR" altLang="en-US" sz="11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구체적인 </a:t>
            </a:r>
            <a:r>
              <a:rPr lang="ko-KR" altLang="en-US" sz="11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상품명을 </a:t>
            </a:r>
            <a:r>
              <a:rPr lang="ko-KR" altLang="en-US" sz="11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제목에 입력하면 바이어의 </a:t>
            </a:r>
            <a:r>
              <a:rPr lang="ko-KR" altLang="en-US" sz="1100" b="1" dirty="0" err="1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클릭율이</a:t>
            </a:r>
            <a:r>
              <a:rPr lang="ko-KR" altLang="en-US" sz="11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증가합니다</a:t>
            </a:r>
            <a:r>
              <a:rPr lang="en-US" altLang="ko-KR" sz="11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en-US" altLang="ko-KR" sz="1100" b="1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79388" indent="-179388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000" b="1" dirty="0" smtClean="0">
                <a:solidFill>
                  <a:srgbClr val="1720D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√</a:t>
            </a:r>
            <a:r>
              <a:rPr lang="en-US" altLang="ko-KR" sz="1000" b="1" dirty="0" smtClean="0">
                <a:solidFill>
                  <a:srgbClr val="1720DD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Tip. </a:t>
            </a:r>
            <a:r>
              <a:rPr lang="ko-KR" altLang="en-US" sz="11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피해야 </a:t>
            </a:r>
            <a:r>
              <a:rPr lang="ko-KR" altLang="en-US" sz="11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할 </a:t>
            </a:r>
            <a:r>
              <a:rPr lang="ko-KR" altLang="en-US" sz="11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제목</a:t>
            </a:r>
            <a:r>
              <a:rPr lang="en-US" altLang="ko-KR" sz="11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100" b="1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: </a:t>
            </a:r>
            <a:r>
              <a:rPr kumimoji="1" lang="en-US" altLang="ko-KR" sz="11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Business,  </a:t>
            </a:r>
            <a:r>
              <a:rPr kumimoji="1" lang="en-US" altLang="ko-KR" sz="11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Dear Sir/Madam</a:t>
            </a:r>
            <a:r>
              <a:rPr kumimoji="1" lang="en-US" altLang="ko-KR" sz="11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 </a:t>
            </a:r>
            <a:r>
              <a:rPr kumimoji="1" lang="en-US" altLang="ko-KR" sz="11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Greetings</a:t>
            </a:r>
            <a:r>
              <a:rPr kumimoji="1" lang="en-US" altLang="ko-KR" sz="11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!, Inquiry,</a:t>
            </a:r>
            <a:endParaRPr kumimoji="1" lang="ko-KR" altLang="ko-KR" sz="1100" b="1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</a:t>
            </a:r>
            <a:r>
              <a:rPr kumimoji="1" lang="en-US" altLang="ko-KR" sz="11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 AM INTERESTED IN YOUR </a:t>
            </a:r>
            <a:r>
              <a:rPr kumimoji="1" lang="en-US" altLang="ko-KR" sz="11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PRODUCT, Reply Asap,</a:t>
            </a:r>
            <a:endParaRPr kumimoji="1" lang="ko-KR" altLang="en-US" sz="1100" b="1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11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Reply needed, Urgent Demand, URGENT INQUIRY</a:t>
            </a:r>
            <a:r>
              <a:rPr kumimoji="1" lang="ko-KR" altLang="en-US" sz="11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</a:t>
            </a:r>
            <a:endParaRPr lang="ko-KR" altLang="en-US" sz="1100" b="1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0" name="사각형 설명선 29"/>
          <p:cNvSpPr/>
          <p:nvPr/>
        </p:nvSpPr>
        <p:spPr>
          <a:xfrm>
            <a:off x="3285292" y="1385698"/>
            <a:ext cx="1085859" cy="299660"/>
          </a:xfrm>
          <a:prstGeom prst="wedgeRectCallout">
            <a:avLst>
              <a:gd name="adj1" fmla="val -43457"/>
              <a:gd name="adj2" fmla="val 10522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3337058" y="1415334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  <a:latin typeface="새굴림" panose="02030600000101010101" pitchFamily="18" charset="-127"/>
                <a:ea typeface="새굴림" panose="02030600000101010101" pitchFamily="18" charset="-127"/>
              </a:rPr>
              <a:t>① </a:t>
            </a:r>
            <a:r>
              <a:rPr lang="ko-KR" altLang="en-US" sz="1200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제목 입력</a:t>
            </a:r>
            <a:endParaRPr lang="ko-KR" altLang="en-US" sz="1200" b="1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>
            <a:off x="281954" y="773003"/>
            <a:ext cx="856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288138" y="838422"/>
            <a:ext cx="8023758" cy="197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93430" y="1723529"/>
            <a:ext cx="360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Introducing the best cosmetics in South Korea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281954" y="773003"/>
            <a:ext cx="856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4518" y="254528"/>
            <a:ext cx="6311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r>
              <a:rPr lang="en-US" altLang="ko-KR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샘플</a:t>
            </a:r>
            <a:r>
              <a:rPr lang="en-US" altLang="ko-KR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(2): </a:t>
            </a:r>
            <a:r>
              <a:rPr lang="ko-KR" altLang="en-US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작성시 유의사항</a:t>
            </a:r>
            <a:endParaRPr lang="ko-KR" altLang="en-US" sz="28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t="919" r="46081"/>
          <a:stretch/>
        </p:blipFill>
        <p:spPr>
          <a:xfrm>
            <a:off x="395926" y="1018094"/>
            <a:ext cx="4845379" cy="4771831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" t="41763" r="54963" b="17881"/>
          <a:stretch/>
        </p:blipFill>
        <p:spPr>
          <a:xfrm>
            <a:off x="405745" y="4469876"/>
            <a:ext cx="7544455" cy="1943624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7" t="1083" r="738"/>
          <a:stretch/>
        </p:blipFill>
        <p:spPr>
          <a:xfrm>
            <a:off x="5099902" y="1023878"/>
            <a:ext cx="3091992" cy="476397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254518" y="6187429"/>
            <a:ext cx="6551635" cy="241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388722" y="2021171"/>
            <a:ext cx="7803171" cy="41549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heard of </a:t>
            </a:r>
            <a:r>
              <a:rPr kumimoji="1" lang="en-US" altLang="ko-KR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Jeju</a:t>
            </a: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Island in South Korea?</a:t>
            </a:r>
            <a:b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ko-KR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Jeju</a:t>
            </a:r>
            <a:r>
              <a:rPr kumimoji="1" lang="en-US" altLang="ko-K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now looking to become one of the new 7 wonders of nature.</a:t>
            </a:r>
            <a:endParaRPr kumimoji="1" lang="ko-KR" altLang="ko-K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kumimoji="1" lang="en-US" altLang="ko-K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like to </a:t>
            </a: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the chocolates that are made in this </a:t>
            </a:r>
            <a:r>
              <a:rPr kumimoji="1" lang="en-US" altLang="ko-K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</a:t>
            </a:r>
            <a:r>
              <a:rPr kumimoji="1" lang="en-US" altLang="ko-KR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Jeju</a:t>
            </a:r>
            <a:r>
              <a:rPr kumimoji="1" lang="en-US" altLang="ko-K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1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 manufacturer of </a:t>
            </a:r>
            <a:r>
              <a:rPr kumimoji="1" lang="en-US" altLang="ko-KR" sz="1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Jeju</a:t>
            </a:r>
            <a:r>
              <a:rPr kumimoji="1" lang="en-US" altLang="ko-K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chocolates and our chocolates </a:t>
            </a: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made of the highest graded material with our best wishes.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ko-K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Jeju</a:t>
            </a: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premium chocolate is the best product that is made of 100% natural mandarin, cactus powder in the shell of the chocolate</a:t>
            </a:r>
            <a:r>
              <a:rPr kumimoji="1" lang="en-US" altLang="ko-K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flavors in each box are mandarin, cactus, green tea, and pineapple. You can feel both its deeper flavor and visual freshness.</a:t>
            </a:r>
            <a:endParaRPr kumimoji="1" lang="ko-KR" altLang="ko-K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1" lang="ko-KR" altLang="ko-K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please visit our web site </a:t>
            </a:r>
            <a:r>
              <a:rPr kumimoji="1" lang="en-US" altLang="ko-K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http://www.jejuchocolate.co.kr</a:t>
            </a:r>
            <a:r>
              <a:rPr kumimoji="1" lang="en-US" altLang="ko-K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E-mail us.</a:t>
            </a:r>
            <a:endParaRPr kumimoji="1" lang="ko-KR" altLang="ko-K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reply to any of your inquiries as soon as possible.</a:t>
            </a:r>
            <a:endParaRPr kumimoji="1" lang="ko-KR" altLang="ko-K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forward to hearing from you.</a:t>
            </a:r>
            <a:endParaRPr kumimoji="1" lang="ko-KR" altLang="ko-K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1" lang="ko-KR" altLang="ko-K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sincerely,</a:t>
            </a:r>
            <a:endParaRPr kumimoji="1" lang="ko-KR" altLang="ko-K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Jeju</a:t>
            </a: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Self-governing province</a:t>
            </a:r>
            <a:endParaRPr kumimoji="1" lang="ko-KR" altLang="ko-KR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Kim, Min </a:t>
            </a:r>
            <a:r>
              <a:rPr kumimoji="1" lang="en-US" altLang="ko-K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Website :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www.jejuchocolate.co.kr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minwookim@naver.com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,Tel </a:t>
            </a:r>
            <a:r>
              <a:rPr lang="en-US" altLang="ko-KR" sz="1100" dirty="0">
                <a:latin typeface="Arial" panose="020B0604020202020204" pitchFamily="34" charset="0"/>
                <a:cs typeface="Arial" panose="020B0604020202020204" pitchFamily="34" charset="0"/>
              </a:rPr>
              <a:t>: +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82-64-587-5187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115" y="1367452"/>
            <a:ext cx="19607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jkool_singapore@gmail.com</a:t>
            </a:r>
            <a:endParaRPr lang="ko-KR" altLang="en-US" sz="1100" dirty="0"/>
          </a:p>
        </p:txBody>
      </p:sp>
      <p:pic>
        <p:nvPicPr>
          <p:cNvPr id="34" name="그림 3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2633473"/>
            <a:ext cx="1469519" cy="1051560"/>
          </a:xfrm>
          <a:prstGeom prst="rect">
            <a:avLst/>
          </a:prstGeom>
        </p:spPr>
      </p:pic>
      <p:pic>
        <p:nvPicPr>
          <p:cNvPr id="36" name="그림 3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15" y="2632864"/>
            <a:ext cx="1222207" cy="1049031"/>
          </a:xfrm>
          <a:prstGeom prst="rect">
            <a:avLst/>
          </a:prstGeom>
        </p:spPr>
      </p:pic>
      <p:pic>
        <p:nvPicPr>
          <p:cNvPr id="40" name="그림 3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56" y="2643758"/>
            <a:ext cx="1275059" cy="109439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88138" y="838422"/>
            <a:ext cx="8023758" cy="197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458967" y="1380744"/>
            <a:ext cx="3473859" cy="2307411"/>
          </a:xfrm>
          <a:prstGeom prst="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5550407" y="1453896"/>
            <a:ext cx="33558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</a:t>
            </a:r>
            <a:r>
              <a:rPr kumimoji="1" lang="ko-KR" altLang="en-US" sz="12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 시 다음사항에 유의하세요</a:t>
            </a:r>
            <a:r>
              <a:rPr kumimoji="1" lang="en-US" altLang="ko-KR" sz="12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1200" dirty="0" smtClean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ko-KR" altLang="en-US" sz="1200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ko-KR" altLang="en-US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상대방 입장에서 </a:t>
            </a:r>
            <a:r>
              <a:rPr kumimoji="1" lang="ko-KR" altLang="en-US" sz="1200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이해하기</a:t>
            </a:r>
            <a:r>
              <a:rPr kumimoji="1" lang="en-US" altLang="ko-KR" sz="1200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ko-KR" altLang="en-US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쉽도록 작성 </a:t>
            </a:r>
            <a:endParaRPr kumimoji="1" lang="en-US" altLang="ko-KR" sz="1200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ko-KR" sz="1200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Image</a:t>
            </a:r>
            <a:r>
              <a:rPr kumimoji="1" lang="ko-KR" altLang="en-US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를 사용하여 </a:t>
            </a:r>
            <a:r>
              <a:rPr kumimoji="1" lang="ko-KR" altLang="en-US" sz="1200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상대방의 </a:t>
            </a:r>
            <a:r>
              <a:rPr kumimoji="1" lang="ko-KR" altLang="en-US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이목 집중</a:t>
            </a:r>
            <a:endParaRPr kumimoji="1" lang="en-US" altLang="ko-KR" sz="1200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ko-KR" altLang="en-US" sz="1200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ko-KR" altLang="en-US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상대방을 알게 된 </a:t>
            </a:r>
            <a:r>
              <a:rPr kumimoji="1" lang="ko-KR" altLang="en-US" sz="1200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경위 기재</a:t>
            </a:r>
            <a:endParaRPr kumimoji="1" lang="en-US" altLang="ko-KR" sz="1200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ko-KR" altLang="en-US" sz="1200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ko-KR" altLang="en-US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수출하고자 하는 제품을 </a:t>
            </a:r>
            <a:r>
              <a:rPr kumimoji="1" lang="ko-KR" altLang="en-US" sz="1200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구체적으로 </a:t>
            </a:r>
            <a:r>
              <a:rPr kumimoji="1" lang="ko-KR" altLang="en-US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기재</a:t>
            </a:r>
            <a:endParaRPr kumimoji="1" lang="en-US" altLang="ko-KR" sz="1200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ko-KR" altLang="en-US" sz="1200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ko-KR" altLang="en-US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현재 거래상황</a:t>
            </a:r>
            <a:r>
              <a:rPr kumimoji="1" lang="en-US" altLang="ko-KR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1200" dirty="0" err="1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주요거래처</a:t>
            </a:r>
            <a:r>
              <a:rPr kumimoji="1" lang="en-US" altLang="ko-KR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1200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자사의 </a:t>
            </a:r>
            <a:r>
              <a:rPr kumimoji="1" lang="ko-KR" altLang="en-US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지위</a:t>
            </a:r>
            <a:endParaRPr kumimoji="1" lang="en-US" altLang="ko-KR" sz="1200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ko-KR" altLang="en-US" sz="1200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ko-KR" altLang="en-US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매출액</a:t>
            </a:r>
            <a:r>
              <a:rPr kumimoji="1" lang="en-US" altLang="ko-KR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1200" dirty="0" err="1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신용조회처</a:t>
            </a:r>
            <a:r>
              <a:rPr kumimoji="1" lang="en-US" altLang="ko-KR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정중한 </a:t>
            </a:r>
            <a:r>
              <a:rPr kumimoji="1" lang="ko-KR" altLang="en-US" sz="1200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인사</a:t>
            </a:r>
            <a:r>
              <a:rPr kumimoji="1" lang="en-US" altLang="ko-KR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1200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연락처 </a:t>
            </a:r>
            <a:r>
              <a:rPr kumimoji="1" lang="ko-KR" altLang="en-US" sz="1200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기재</a:t>
            </a:r>
            <a:endParaRPr lang="ko-KR" altLang="en-US" sz="1200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7" y="1471993"/>
            <a:ext cx="238125" cy="238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5142" y="1705241"/>
            <a:ext cx="392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Korea’s No.1 Chocolates –</a:t>
            </a:r>
            <a:r>
              <a:rPr lang="en-US" altLang="ko-K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ko-K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eju</a:t>
            </a:r>
            <a:r>
              <a:rPr lang="en-US" altLang="ko-K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premium chocolate</a:t>
            </a:r>
            <a:endParaRPr lang="ko-KR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518" y="254528"/>
            <a:ext cx="55851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</a:t>
            </a:r>
            <a:r>
              <a:rPr lang="en-US" altLang="ko-KR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EC21</a:t>
            </a:r>
            <a:r>
              <a:rPr lang="ko-KR" altLang="en-US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제작 </a:t>
            </a:r>
            <a:r>
              <a:rPr lang="ko-KR" altLang="en-US" sz="2800" b="1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샘플 링크</a:t>
            </a:r>
            <a:endParaRPr lang="en-US" altLang="ko-KR" sz="28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ko-KR" altLang="en-US" sz="28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81954" y="773003"/>
            <a:ext cx="856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530351" y="896112"/>
            <a:ext cx="8046721" cy="5394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9263" y="1033272"/>
            <a:ext cx="7381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웹사이트 </a:t>
            </a:r>
            <a:r>
              <a:rPr kumimoji="1" lang="ko-KR" altLang="en-US" sz="1200" b="1" dirty="0" err="1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주소창에</a:t>
            </a:r>
            <a:r>
              <a:rPr kumimoji="1" lang="ko-KR" altLang="en-US" sz="12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아래 링크를 복사</a:t>
            </a:r>
            <a:r>
              <a:rPr kumimoji="1" lang="en-US" altLang="ko-KR" sz="12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en-US" altLang="ko-KR" sz="1200" b="1" dirty="0" err="1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Ctrl+c</a:t>
            </a:r>
            <a:r>
              <a:rPr kumimoji="1" lang="en-US" altLang="ko-KR" sz="12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kumimoji="1" lang="ko-KR" altLang="en-US" sz="12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후 </a:t>
            </a:r>
            <a:r>
              <a:rPr kumimoji="1" lang="ko-KR" altLang="en-US" sz="1200" b="1" dirty="0" err="1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붙여넣기</a:t>
            </a:r>
            <a:r>
              <a:rPr kumimoji="1" lang="en-US" altLang="ko-KR" sz="12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en-US" altLang="ko-KR" sz="1200" b="1" dirty="0" err="1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Ctrl+v</a:t>
            </a:r>
            <a:r>
              <a:rPr kumimoji="1" lang="en-US" altLang="ko-KR" sz="12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kumimoji="1" lang="ko-KR" altLang="en-US" sz="12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하시면 확인하실 수 있습니다</a:t>
            </a:r>
            <a:r>
              <a:rPr kumimoji="1" lang="en-US" altLang="ko-KR" sz="12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200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470" y="1453896"/>
            <a:ext cx="3385863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2"/>
              </a:rPr>
              <a:t>http://hapoon.ec21.com/cl/dainmode_cl.html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3"/>
              </a:rPr>
              <a:t>http://hapoon.ec21.com/cl/chloride_cl.html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4"/>
              </a:rPr>
              <a:t>http://hapoon.ec21.com/cl/khhan99_cl_01.html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5"/>
              </a:rPr>
              <a:t>http://hapoon.ec21.com/cl/khhan99_cl_02.html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6"/>
              </a:rPr>
              <a:t>http://hapoon.ec21.com/cl/testone1_cl.html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7"/>
              </a:rPr>
              <a:t>http://hapoon.ec21.com/cl/yurica2017_cl.html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8"/>
              </a:rPr>
              <a:t>http://hapoon.ec21.com/cl/yipark777_cl.html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9"/>
              </a:rPr>
              <a:t>http://hapoon.ec21.com/cl/iorex2017_cl.html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10"/>
              </a:rPr>
              <a:t>http://hapoon.ec21.com/cl/samilkor_cl.html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11"/>
              </a:rPr>
              <a:t>http://hapoon.ec21.com/cl/karasadae_cl.html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12"/>
              </a:rPr>
              <a:t>http://hapoon.ec21.com/cl/skinscience_cl.html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13"/>
              </a:rPr>
              <a:t>http://hapoon.ec21.com/cl/corailing_cl.html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14"/>
              </a:rPr>
              <a:t>http://hapoon.ec21.com/cl/comatechnology_cl.html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15"/>
              </a:rPr>
              <a:t>http://hapoon.ec21.com/cl/uniqueds_cl.html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16"/>
              </a:rPr>
              <a:t>http://hapoon.ec21.com/cl/conrepair_cl.html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17"/>
              </a:rPr>
              <a:t>http://hapoon.ec21.com/cl/kangsfood_cl.html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18"/>
              </a:rPr>
              <a:t>http://hapoon.ec21.com/cl/naotech21_cl.html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19"/>
              </a:rPr>
              <a:t>http://hapoon.ec21.com/cl/teczen_cl.html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20"/>
              </a:rPr>
              <a:t>http://hapoon.ec21.com/cl/ksecu_cl.html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21"/>
              </a:rPr>
              <a:t>http://hapoon.ec21.com/cl/ben66_cl.html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22"/>
              </a:rPr>
              <a:t>http://hapoon.ec21.com/cl/nelis_cl.html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23"/>
              </a:rPr>
              <a:t>http://hapoon.ec21.com/cl/activon_cl.html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24"/>
              </a:rPr>
              <a:t>http://hapoon.ec21.com/cl/dyele_cl.html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25"/>
              </a:rPr>
              <a:t>http://hapoon.ec21.com/cl/avavision_cl.html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26"/>
              </a:rPr>
              <a:t>http://hapoon.ec21.com/cl/senko2004_cl.html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27"/>
              </a:rPr>
              <a:t>http://hapoon.ec21.com/cl/watoom_cl.html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1" y="1061852"/>
            <a:ext cx="238125" cy="238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7448" y="1435608"/>
            <a:ext cx="3541354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29"/>
              </a:rPr>
              <a:t>http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29"/>
              </a:rPr>
              <a:t>://hapoon.ec21.com/cl/samwonroadsafety_cl.html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30"/>
              </a:rPr>
              <a:t>http://hapoon.ec21.com/cl/bravomdp_cl.html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31"/>
              </a:rPr>
              <a:t>http://hapoon.ec21.com/cl/je6101_cl.html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32"/>
              </a:rPr>
              <a:t>http://hapoon.ec21.com/cl/gtne_cl.html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33"/>
              </a:rPr>
              <a:t>http://hapoon.ec21.com/cl/seojinkt_cl.html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34"/>
              </a:rPr>
              <a:t>http://hapoon.ec21.com/cl/seco_cl.html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35"/>
              </a:rPr>
              <a:t>http://hapoon.ec21.com/cl/jmgreen_cl.html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36"/>
              </a:rPr>
              <a:t>http://hapoon.ec21.com/cl/gasungpak_cl.html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37"/>
              </a:rPr>
              <a:t>http://hapoon.ec21.com/cl/bionano01_cl.html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38"/>
              </a:rPr>
              <a:t>http://hapoon.ec21.com/cl/bionano02_cl.html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39"/>
              </a:rPr>
              <a:t>http://hapoon.ec21.com/cl/magicfix_cl.html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40"/>
              </a:rPr>
              <a:t>http://hapoon.ec21.com/cl/bannerbox_cl.html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41"/>
              </a:rPr>
              <a:t>http://hapoon.ec21.com/cl/thelnv_cl.html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42"/>
              </a:rPr>
              <a:t>http://hapoon.ec21.com/cl/ggmed_cl.html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43"/>
              </a:rPr>
              <a:t>http://hapoon.ec21.com/cl/gz3211_cl.html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44"/>
              </a:rPr>
              <a:t>http://hapoon.ec21.com/cl/b2biz_cl.html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45"/>
              </a:rPr>
              <a:t>http://hapoon.ec21.com/cl/urimkorea_cl.html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46"/>
              </a:rPr>
              <a:t>http://hapoon.ec21.com/cl/apcosmetic_cl.html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47"/>
              </a:rPr>
              <a:t>http://hapoon.ec21.com/cl/coolerkm_cl.html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48"/>
              </a:rPr>
              <a:t>http://hapoon.ec21.com/cl/ay0707_cl.html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49"/>
              </a:rPr>
              <a:t>http://hapoon.ec21.com/cl/ionia_cl.html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50"/>
              </a:rPr>
              <a:t>http://hapoon.ec21.com/cl/duckheung_cl.html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51"/>
              </a:rPr>
              <a:t>http://hapoon.ec21.com/cl/hyolim_agricultural_cl.html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52"/>
              </a:rPr>
              <a:t>http://hapoon.ec21.com/cl/k-medicoop_cl.html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53"/>
              </a:rPr>
              <a:t>http://hapoon.ec21.com/cl/dowindustry_cl.html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</a:p>
          <a:p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  <a:hlinkClick r:id="rId54"/>
              </a:rPr>
              <a:t>http://hapoon.ec21.com/cl/mongterang_cl.html</a:t>
            </a:r>
            <a:r>
              <a:rPr lang="en-US" altLang="ko-KR" sz="1100" dirty="0"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  <a:endParaRPr lang="ko-KR" altLang="en-US" sz="1100" dirty="0">
              <a:latin typeface="Arial" panose="020B0604020202020204" pitchFamily="34" charset="0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518" y="254528"/>
            <a:ext cx="508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08서울남산체 B" panose="02020603020101020101" pitchFamily="18" charset="-127"/>
                <a:ea typeface="08서울남산체 B" panose="02020603020101020101" pitchFamily="18" charset="-127"/>
                <a:cs typeface="함초롬돋움" panose="020B0604000101010101" pitchFamily="50" charset="-127"/>
              </a:rPr>
              <a:t>4. </a:t>
            </a:r>
            <a:r>
              <a:rPr lang="ko-KR" altLang="en-US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귀사의 </a:t>
            </a:r>
            <a:r>
              <a:rPr lang="ko-KR" altLang="en-US" sz="2800" b="1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작성하기 </a:t>
            </a:r>
            <a:endParaRPr lang="ko-KR" altLang="en-US" sz="2800" b="1" dirty="0">
              <a:latin typeface="08서울남산체 B" panose="02020603020101020101" pitchFamily="18" charset="-127"/>
              <a:ea typeface="08서울남산체 B" panose="02020603020101020101" pitchFamily="18" charset="-127"/>
              <a:cs typeface="함초롬돋움" panose="020B0604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81954" y="773003"/>
            <a:ext cx="856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24622" y="877824"/>
            <a:ext cx="8400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파워포인트</a:t>
            </a:r>
            <a:r>
              <a:rPr lang="en-US" altLang="ko-KR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워드</a:t>
            </a:r>
            <a:r>
              <a:rPr lang="en-US" altLang="ko-KR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한글</a:t>
            </a:r>
            <a:r>
              <a:rPr lang="en-US" altLang="ko-KR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엑셀 등 사용하기 </a:t>
            </a: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편한 </a:t>
            </a:r>
            <a:r>
              <a:rPr lang="ko-KR" altLang="en-US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형식으로 작성해주세요</a:t>
            </a:r>
            <a:r>
              <a:rPr lang="en-US" altLang="ko-KR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 </a:t>
            </a:r>
            <a:br>
              <a:rPr lang="en-US" altLang="ko-KR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</a:br>
            <a:r>
              <a:rPr lang="en-US" altLang="ko-KR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A4 1~2</a:t>
            </a:r>
            <a:r>
              <a:rPr lang="ko-KR" altLang="en-US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장 분량이면 바이어가 읽기에 좋습니다</a:t>
            </a:r>
            <a:r>
              <a:rPr lang="en-US" altLang="ko-KR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번역 지원은 안되므로 </a:t>
            </a: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반드시</a:t>
            </a:r>
            <a:r>
              <a:rPr lang="en-US" altLang="ko-KR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＂</a:t>
            </a: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영문</a:t>
            </a:r>
            <a:r>
              <a:rPr lang="en-US" altLang="ko-KR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”</a:t>
            </a: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으로 </a:t>
            </a:r>
            <a:r>
              <a:rPr lang="ko-KR" altLang="en-US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작성해주세요</a:t>
            </a:r>
            <a:r>
              <a:rPr lang="en-US" altLang="ko-KR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400" b="1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" y="1572768"/>
            <a:ext cx="2460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■ 인사말 </a:t>
            </a:r>
            <a:r>
              <a:rPr lang="en-US" altLang="ko-KR" sz="14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&amp; </a:t>
            </a:r>
            <a:r>
              <a:rPr lang="ko-KR" altLang="en-US" sz="14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간략한 회사소개</a:t>
            </a:r>
            <a:endParaRPr lang="ko-KR" altLang="en-US" sz="14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72" y="3919728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■ </a:t>
            </a:r>
            <a:r>
              <a:rPr lang="ko-KR" altLang="en-US" sz="1400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주요제품</a:t>
            </a:r>
            <a:r>
              <a:rPr lang="ko-KR" altLang="en-US" sz="14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소개</a:t>
            </a:r>
            <a:endParaRPr lang="ko-KR" altLang="en-US" sz="14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57896" y="1889760"/>
            <a:ext cx="7434072" cy="1898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873136" y="4309872"/>
            <a:ext cx="7434072" cy="1898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33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518" y="254528"/>
            <a:ext cx="6354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08서울남산체 B" panose="02020603020101020101" pitchFamily="18" charset="-127"/>
                <a:ea typeface="08서울남산체 B" panose="02020603020101020101" pitchFamily="18" charset="-127"/>
                <a:cs typeface="함초롬돋움" panose="020B0604000101010101" pitchFamily="50" charset="-127"/>
              </a:rPr>
              <a:t>4. </a:t>
            </a:r>
            <a:r>
              <a:rPr lang="ko-KR" altLang="en-US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귀사의 </a:t>
            </a:r>
            <a:r>
              <a:rPr lang="ko-KR" altLang="en-US" sz="2800" b="1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작성하기</a:t>
            </a:r>
            <a:r>
              <a:rPr lang="en-US" altLang="ko-KR" sz="2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이어서</a:t>
            </a:r>
            <a:r>
              <a:rPr lang="en-US" altLang="ko-KR" sz="2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sz="2800" dirty="0">
              <a:latin typeface="08서울남산체 B" panose="02020603020101020101" pitchFamily="18" charset="-127"/>
              <a:ea typeface="08서울남산체 B" panose="02020603020101020101" pitchFamily="18" charset="-127"/>
              <a:cs typeface="함초롬돋움" panose="020B0604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81954" y="773003"/>
            <a:ext cx="856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5195" y="877824"/>
            <a:ext cx="2945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앞페이지에</a:t>
            </a: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이어서 </a:t>
            </a:r>
            <a:r>
              <a:rPr lang="ko-KR" altLang="en-US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작성해주세요</a:t>
            </a:r>
            <a:r>
              <a:rPr lang="en-US" altLang="ko-KR" sz="1400" b="1" dirty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 </a:t>
            </a:r>
            <a:endParaRPr lang="ko-KR" altLang="en-US" sz="1400" b="1" dirty="0">
              <a:solidFill>
                <a:srgbClr val="C0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568" y="1237488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■ </a:t>
            </a:r>
            <a:r>
              <a:rPr lang="ko-KR" altLang="en-US" sz="1400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제품이미지</a:t>
            </a:r>
            <a:endParaRPr lang="ko-KR" altLang="en-US" sz="14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664" y="3520440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■ 맺음말</a:t>
            </a:r>
            <a:endParaRPr lang="ko-KR" altLang="en-US" sz="14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" y="5254752"/>
            <a:ext cx="7399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■ 귀사의 연락처</a:t>
            </a:r>
            <a:r>
              <a:rPr kumimoji="1" lang="ko-KR" altLang="en-US" sz="14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1" lang="en-US" altLang="ko-KR" sz="14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kumimoji="1" lang="ko-KR" altLang="en-US" sz="14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회사명</a:t>
            </a:r>
            <a:r>
              <a:rPr kumimoji="1" lang="en-US" altLang="ko-KR" sz="14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14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주소</a:t>
            </a:r>
            <a:r>
              <a:rPr kumimoji="1" lang="en-US" altLang="ko-KR" sz="14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14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홈페이지 주소</a:t>
            </a:r>
            <a:r>
              <a:rPr kumimoji="1" lang="en-US" altLang="ko-KR" sz="14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14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이메일</a:t>
            </a:r>
            <a:r>
              <a:rPr kumimoji="1" lang="en-US" altLang="ko-KR" sz="14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14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전화</a:t>
            </a:r>
            <a:r>
              <a:rPr kumimoji="1" lang="en-US" altLang="ko-KR" sz="14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1400" b="1" dirty="0" err="1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담당자명</a:t>
            </a:r>
            <a:r>
              <a:rPr kumimoji="1" lang="en-US" altLang="ko-KR" sz="14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kumimoji="1" lang="ko-KR" altLang="en-US" sz="1400" b="1" dirty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회사 로고 이미지 </a:t>
            </a:r>
            <a:r>
              <a:rPr kumimoji="1" lang="ko-KR" altLang="en-US" sz="14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등</a:t>
            </a:r>
            <a:r>
              <a:rPr kumimoji="1" lang="en-US" altLang="ko-KR" sz="1400" b="1" dirty="0" smtClea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sz="14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57896" y="1624584"/>
            <a:ext cx="7434072" cy="18988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873136" y="3870961"/>
            <a:ext cx="7434072" cy="1304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870088" y="5586983"/>
            <a:ext cx="7434072" cy="7040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15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19" b="29684"/>
          <a:stretch/>
        </p:blipFill>
        <p:spPr>
          <a:xfrm>
            <a:off x="300997" y="2574252"/>
            <a:ext cx="8222517" cy="34033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08387" y="2053643"/>
            <a:ext cx="686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첫번째</a:t>
            </a:r>
            <a:r>
              <a:rPr lang="en-US" altLang="ko-KR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h</a:t>
            </a:r>
            <a:r>
              <a:rPr kumimoji="0" lang="en-US" altLang="ko-K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tml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파일을 열어서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en-US" altLang="ko-K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Ctrl+A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(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전체선택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kumimoji="0" lang="en-US" altLang="ko-KR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Ctrl+C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(</a:t>
            </a:r>
            <a:r>
              <a:rPr kumimoji="0" lang="ko-KR" alt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전체복사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kumimoji="0" lang="ko-KR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뒤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89207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거래제안서 메일 보내기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첫번째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방법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518" y="254528"/>
            <a:ext cx="723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함초롬돋움" panose="020B0604000101010101" pitchFamily="50" charset="-127"/>
              </a:rPr>
              <a:t>5</a:t>
            </a:r>
            <a:r>
              <a:rPr lang="en-US" altLang="ko-KR" sz="2800" b="1" dirty="0" smtClean="0">
                <a:latin typeface="08서울남산체 B" panose="02020603020101020101" pitchFamily="18" charset="-127"/>
                <a:ea typeface="08서울남산체 B" panose="02020603020101020101" pitchFamily="18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활용법</a:t>
            </a:r>
            <a:r>
              <a:rPr lang="en-US" altLang="ko-KR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  <a:r>
              <a:rPr lang="en-US" altLang="ko-KR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html </a:t>
            </a:r>
            <a:r>
              <a:rPr lang="ko-KR" altLang="en-US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이미지복사하기</a:t>
            </a:r>
            <a:endParaRPr lang="ko-KR" altLang="en-US" sz="2800" b="1" dirty="0">
              <a:latin typeface="08서울남산체 B" panose="02020603020101020101" pitchFamily="18" charset="-127"/>
              <a:ea typeface="08서울남산체 B" panose="02020603020101020101" pitchFamily="18" charset="-127"/>
              <a:cs typeface="함초롬돋움" panose="020B0604000101010101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81954" y="827867"/>
            <a:ext cx="856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9" y="2073039"/>
            <a:ext cx="241819" cy="252000"/>
          </a:xfrm>
          <a:prstGeom prst="rect">
            <a:avLst/>
          </a:prstGeom>
        </p:spPr>
      </p:pic>
      <p:sp>
        <p:nvSpPr>
          <p:cNvPr id="15" name="모서리가 둥근 사각형 설명선 14"/>
          <p:cNvSpPr/>
          <p:nvPr/>
        </p:nvSpPr>
        <p:spPr>
          <a:xfrm>
            <a:off x="980391" y="1077081"/>
            <a:ext cx="6508545" cy="687711"/>
          </a:xfrm>
          <a:prstGeom prst="wedgeRoundRectCallout">
            <a:avLst>
              <a:gd name="adj1" fmla="val -41088"/>
              <a:gd name="adj2" fmla="val 7275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120355" y="1096984"/>
            <a:ext cx="5378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회원님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endParaRPr lang="en-US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제작된 </a:t>
            </a:r>
            <a:r>
              <a:rPr lang="ko-KR" alt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파일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(html</a:t>
            </a:r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형식의 파일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이메일로 보내보세요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!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95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960" y="990487"/>
            <a:ext cx="6863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두번째</a:t>
            </a:r>
            <a:r>
              <a:rPr lang="en-US" altLang="ko-KR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400" b="1" dirty="0" err="1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웹메일을</a:t>
            </a: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열어서 이메일 </a:t>
            </a:r>
            <a:r>
              <a:rPr lang="ko-KR" altLang="en-US" sz="1400" b="1" dirty="0" err="1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내용란에</a:t>
            </a: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b="1" dirty="0" err="1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Ctrl+V</a:t>
            </a: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 </a:t>
            </a:r>
            <a:r>
              <a:rPr lang="ko-KR" altLang="en-US" sz="1400" b="1" dirty="0" err="1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붙여넣기</a:t>
            </a:r>
            <a:r>
              <a:rPr lang="ko-KR" altLang="en-US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하세요</a:t>
            </a:r>
            <a:r>
              <a:rPr lang="en-US" altLang="ko-KR" sz="1400" b="1" dirty="0" smtClean="0">
                <a:solidFill>
                  <a:srgbClr val="C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979"/>
            <a:ext cx="9144000" cy="41208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698783" y="5691354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</a:t>
            </a:r>
            <a:r>
              <a:rPr kumimoji="0" lang="ko-KR" altLang="en-US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메일 작성 시 내용 수정이 가능합니다</a:t>
            </a:r>
            <a:r>
              <a:rPr kumimoji="0" lang="en-US" altLang="ko-KR" sz="1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kumimoji="0" lang="ko-KR" altLang="en-US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9" y="1019311"/>
            <a:ext cx="241819" cy="252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32" y="89207"/>
            <a:ext cx="914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거래제안서 메일 보내기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kumimoji="0" lang="ko-KR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첫번째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방법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518" y="254528"/>
            <a:ext cx="7239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latin typeface="08서울남산체 B" panose="02020603020101020101" pitchFamily="18" charset="-127"/>
                <a:ea typeface="08서울남산체 B" panose="02020603020101020101" pitchFamily="18" charset="-127"/>
                <a:cs typeface="함초롬돋움" panose="020B0604000101010101" pitchFamily="50" charset="-127"/>
              </a:rPr>
              <a:t>5</a:t>
            </a:r>
            <a:r>
              <a:rPr lang="en-US" altLang="ko-KR" sz="2800" b="1" dirty="0" smtClean="0">
                <a:latin typeface="08서울남산체 B" panose="02020603020101020101" pitchFamily="18" charset="-127"/>
                <a:ea typeface="08서울남산체 B" panose="02020603020101020101" pitchFamily="18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b="1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거래제안서</a:t>
            </a:r>
            <a:r>
              <a:rPr lang="ko-KR" altLang="en-US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활용법</a:t>
            </a:r>
            <a:r>
              <a:rPr lang="en-US" altLang="ko-KR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①</a:t>
            </a:r>
            <a:r>
              <a:rPr lang="en-US" altLang="ko-KR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html </a:t>
            </a:r>
            <a:r>
              <a:rPr lang="ko-KR" altLang="en-US" sz="2800" b="1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이미지복사하기</a:t>
            </a:r>
            <a:endParaRPr lang="ko-KR" altLang="en-US" sz="2800" b="1" dirty="0">
              <a:latin typeface="08서울남산체 B" panose="02020603020101020101" pitchFamily="18" charset="-127"/>
              <a:ea typeface="08서울남산체 B" panose="02020603020101020101" pitchFamily="18" charset="-127"/>
              <a:cs typeface="함초롬돋움" panose="020B0604000101010101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81954" y="827867"/>
            <a:ext cx="856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6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706</Words>
  <Application>Microsoft Office PowerPoint</Application>
  <PresentationFormat>화면 슬라이드 쇼(4:3)</PresentationFormat>
  <Paragraphs>157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5" baseType="lpstr">
      <vt:lpstr>08서울남산체 B</vt:lpstr>
      <vt:lpstr>굴림</vt:lpstr>
      <vt:lpstr>나눔고딕</vt:lpstr>
      <vt:lpstr>나눔고딕 ExtraBold</vt:lpstr>
      <vt:lpstr>나눔바른고딕</vt:lpstr>
      <vt:lpstr>맑은 고딕</vt:lpstr>
      <vt:lpstr>새굴림</vt:lpstr>
      <vt:lpstr>함초롬돋움</vt:lpstr>
      <vt:lpstr>휴먼모음T</vt:lpstr>
      <vt:lpstr>Arial</vt:lpstr>
      <vt:lpstr>디자인 사용자 지정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이씨이십일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EC21 Service Team</dc:creator>
  <cp:lastModifiedBy>dev</cp:lastModifiedBy>
  <cp:revision>46</cp:revision>
  <dcterms:created xsi:type="dcterms:W3CDTF">2017-12-28T06:10:24Z</dcterms:created>
  <dcterms:modified xsi:type="dcterms:W3CDTF">2018-07-30T07:20:35Z</dcterms:modified>
</cp:coreProperties>
</file>